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2"/>
  </p:notesMasterIdLst>
  <p:handoutMasterIdLst>
    <p:handoutMasterId r:id="rId83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443" r:id="rId16"/>
    <p:sldId id="357" r:id="rId17"/>
    <p:sldId id="358" r:id="rId18"/>
    <p:sldId id="360" r:id="rId19"/>
    <p:sldId id="359" r:id="rId20"/>
    <p:sldId id="413" r:id="rId21"/>
    <p:sldId id="420" r:id="rId22"/>
    <p:sldId id="361" r:id="rId23"/>
    <p:sldId id="422" r:id="rId24"/>
    <p:sldId id="423" r:id="rId25"/>
    <p:sldId id="363" r:id="rId26"/>
    <p:sldId id="393" r:id="rId27"/>
    <p:sldId id="364" r:id="rId28"/>
    <p:sldId id="408" r:id="rId29"/>
    <p:sldId id="404" r:id="rId30"/>
    <p:sldId id="403" r:id="rId31"/>
    <p:sldId id="438" r:id="rId32"/>
    <p:sldId id="375" r:id="rId33"/>
    <p:sldId id="426" r:id="rId34"/>
    <p:sldId id="427" r:id="rId35"/>
    <p:sldId id="374" r:id="rId36"/>
    <p:sldId id="429" r:id="rId37"/>
    <p:sldId id="430" r:id="rId38"/>
    <p:sldId id="376" r:id="rId39"/>
    <p:sldId id="377" r:id="rId40"/>
    <p:sldId id="439" r:id="rId41"/>
    <p:sldId id="378" r:id="rId42"/>
    <p:sldId id="379" r:id="rId43"/>
    <p:sldId id="380" r:id="rId44"/>
    <p:sldId id="440" r:id="rId45"/>
    <p:sldId id="381" r:id="rId46"/>
    <p:sldId id="441" r:id="rId47"/>
    <p:sldId id="366" r:id="rId48"/>
    <p:sldId id="435" r:id="rId49"/>
    <p:sldId id="384" r:id="rId50"/>
    <p:sldId id="407" r:id="rId51"/>
    <p:sldId id="385" r:id="rId52"/>
    <p:sldId id="391" r:id="rId53"/>
    <p:sldId id="409" r:id="rId54"/>
    <p:sldId id="400" r:id="rId55"/>
    <p:sldId id="424" r:id="rId56"/>
    <p:sldId id="367" r:id="rId57"/>
    <p:sldId id="369" r:id="rId58"/>
    <p:sldId id="370" r:id="rId59"/>
    <p:sldId id="414" r:id="rId60"/>
    <p:sldId id="371" r:id="rId61"/>
    <p:sldId id="372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  <p:sldId id="382" r:id="rId8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3" autoAdjust="0"/>
    <p:restoredTop sz="94667"/>
  </p:normalViewPr>
  <p:slideViewPr>
    <p:cSldViewPr snapToGrid="0">
      <p:cViewPr varScale="1">
        <p:scale>
          <a:sx n="62" d="100"/>
          <a:sy n="62" d="100"/>
        </p:scale>
        <p:origin x="1304" y="5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9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/>
              <a:t>The term 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TVs, 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/>
              <a:t>A more common definition: </a:t>
            </a:r>
            <a:r>
              <a:rPr lang="ja-JP" altLang="en-US" sz="2400" dirty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OS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/>
              <a:t>Everything 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FF0000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OS, 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OS</a:t>
            </a:r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additional 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4BD9524A-517F-4441-AA49-851ABB965B81}"/>
              </a:ext>
            </a:extLst>
          </p:cNvPr>
          <p:cNvSpPr/>
          <p:nvPr/>
        </p:nvSpPr>
        <p:spPr bwMode="auto">
          <a:xfrm>
            <a:off x="3205537" y="3098800"/>
            <a:ext cx="1078787" cy="96976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55BB5149-D779-4183-830F-FC0CCFE77E5C}"/>
              </a:ext>
            </a:extLst>
          </p:cNvPr>
          <p:cNvSpPr/>
          <p:nvPr/>
        </p:nvSpPr>
        <p:spPr bwMode="auto">
          <a:xfrm>
            <a:off x="5029743" y="2845942"/>
            <a:ext cx="1078787" cy="1137791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1930126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CPU can execute </a:t>
            </a:r>
            <a:r>
              <a:rPr lang="en-US" altLang="en-US" sz="2400" dirty="0">
                <a:solidFill>
                  <a:srgbClr val="FF0000"/>
                </a:solidFill>
              </a:rPr>
              <a:t>concurrently</a:t>
            </a:r>
            <a:endParaRPr lang="en-US" altLang="en-US" sz="1000" dirty="0">
              <a:solidFill>
                <a:srgbClr val="FF0000"/>
              </a:solidFill>
            </a:endParaRPr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/>
              <a:t>I/O is from the device to local buffer of controller</a:t>
            </a:r>
          </a:p>
          <a:p>
            <a:r>
              <a:rPr lang="en-US" altLang="en-US" sz="2400" dirty="0"/>
              <a:t>Device controller informs CPU that it has finished its operation by causing an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</a:t>
            </a:r>
          </a:p>
          <a:p>
            <a:r>
              <a:rPr lang="en-US" altLang="en-US" sz="2400" dirty="0"/>
              <a:t>CPU moves data from/to main memory to/from local buffers</a:t>
            </a:r>
            <a:endParaRPr lang="en-US" alt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/>
              <a:t>Modern OS is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interrupt-driven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233489"/>
            <a:ext cx="7618359" cy="4797441"/>
          </a:xfrm>
        </p:spPr>
        <p:txBody>
          <a:bodyPr/>
          <a:lstStyle/>
          <a:p>
            <a:r>
              <a:rPr lang="en-US" altLang="en-US" sz="2400" dirty="0"/>
              <a:t>The OS preserves 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system</a:t>
            </a:r>
          </a:p>
          <a:p>
            <a:r>
              <a:rPr lang="en-US" altLang="en-US" sz="2400" dirty="0"/>
              <a:t>Separate segments of code determine what action should be taken for each type of 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Kernel 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/>
              <a:t>Free 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Interrupt-driven 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195101" cy="449027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Synchronous</a:t>
            </a:r>
            <a:r>
              <a:rPr lang="en-US" altLang="en-US" sz="2400" dirty="0"/>
              <a:t>: After 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Asynchronous</a:t>
            </a:r>
            <a:r>
              <a:rPr lang="en-US" altLang="en-US" sz="2400" dirty="0"/>
              <a:t>: After 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/>
              <a:t>Synchronous I/O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</a:t>
            </a:r>
            <a:r>
              <a:rPr lang="en-US" altLang="en-US" sz="2000" dirty="0">
                <a:solidFill>
                  <a:srgbClr val="FF0000"/>
                </a:solidFill>
              </a:rPr>
              <a:t>no</a:t>
            </a:r>
            <a:r>
              <a:rPr lang="en-US" altLang="en-US" sz="2000" dirty="0"/>
              <a:t>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Asynchronous I/O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the only large storage media that CPU can access directly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 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0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in the form of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7" y="1099455"/>
            <a:ext cx="7735887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/>
              <a:t>devices – 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system</a:t>
            </a:r>
          </a:p>
          <a:p>
            <a:pPr lvl="1"/>
            <a:r>
              <a:rPr lang="en-US" altLang="en-US" sz="2400" dirty="0"/>
              <a:t>Main 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233488"/>
            <a:ext cx="7246981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one interrupt per byte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Operating System Operations</a:t>
            </a: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OS service 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OS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a job 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systems –CPU 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don</a:t>
            </a:r>
            <a:r>
              <a:rPr lang="en-US" altLang="ja-JP" sz="2400" dirty="0">
                <a:sym typeface="Wingdings 3" panose="05040102010807070707" pitchFamily="18" charset="2"/>
              </a:rPr>
              <a:t>’t 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FF0000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To distinguish when system is running user code or kernel code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users do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/>
              <a:t>OS sets the counter (privileged instruction)</a:t>
            </a:r>
          </a:p>
          <a:p>
            <a:pPr lvl="1"/>
            <a:r>
              <a:rPr lang="en-US" altLang="en-US" sz="2400" dirty="0"/>
              <a:t>When counter zero, 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execution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It is a unit of work within the 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Program 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is in a “</a:t>
            </a:r>
            <a:r>
              <a:rPr lang="en-US" altLang="en-US" sz="2400" u="sng" dirty="0"/>
              <a:t>(fill in the blanks)</a:t>
            </a:r>
            <a:r>
              <a:rPr lang="en-US" altLang="en-US" sz="2400" dirty="0"/>
              <a:t>”</a:t>
            </a:r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Single-threaded 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the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(some user, some OS) 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/>
              <a:t>OS is 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Von Neumann architecture</a:t>
            </a:r>
          </a:p>
          <a:p>
            <a:pPr lvl="1"/>
            <a:r>
              <a:rPr lang="en-US" altLang="en-US" sz="2000" dirty="0"/>
              <a:t>To execute a program, all (or part) of the instructions must be in memory</a:t>
            </a:r>
          </a:p>
          <a:p>
            <a:pPr lvl="1"/>
            <a:r>
              <a:rPr lang="en-US" altLang="en-US" sz="2000" dirty="0"/>
              <a:t>All (or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do 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algorithms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Storage management 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/>
              <a:t>Information in use copied from slower to faster storage temporarily</a:t>
            </a:r>
            <a:endParaRPr lang="en-US" altLang="en-US" sz="1000" dirty="0"/>
          </a:p>
          <a:p>
            <a:pPr lvl="1"/>
            <a:r>
              <a:rPr lang="en-US" altLang="en-US" sz="2400" dirty="0"/>
              <a:t>Important 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/>
              <a:t>Faster storage (cache) checks 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management: 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>
                <a:ea typeface="ＭＳ Ｐゴシック" charset="0"/>
                <a:cs typeface="ＭＳ Ｐゴシック" charset="0"/>
              </a:rPr>
              <a:t>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buffering</a:t>
            </a:r>
            <a:r>
              <a:rPr lang="en-US" altLang="en-US" sz="2400" dirty="0"/>
              <a:t> (storing data temporarily while it is being transferred)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caching</a:t>
            </a:r>
            <a:r>
              <a:rPr lang="en-US" altLang="en-US" sz="2400" dirty="0"/>
              <a:t> (storing part of data in faster storage for performance)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spooling</a:t>
            </a:r>
            <a:r>
              <a:rPr lang="en-US" altLang="en-US" sz="2400" dirty="0"/>
              <a:t> 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br>
              <a:rPr lang="en-US" altLang="en-US" sz="2000" dirty="0"/>
            </a:br>
            <a:br>
              <a:rPr lang="en-US" altLang="en-US" sz="2000" dirty="0"/>
            </a:b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Chap. 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against 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OS to 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also natively compiled </a:t>
            </a:r>
          </a:p>
          <a:p>
            <a:pPr lvl="1"/>
            <a:r>
              <a:rPr lang="en-US" altLang="en-US" sz="2000" dirty="0"/>
              <a:t>Consider VMware running Win10 guests, each running applications, all on native Win10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manager) provides virtualization services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specific task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</a:t>
            </a:r>
            <a:r>
              <a:rPr lang="en-US" altLang="en-US" sz="2000" dirty="0">
                <a:solidFill>
                  <a:srgbClr val="FF0000"/>
                </a:solidFill>
              </a:rPr>
              <a:t>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system resources are used to solve the </a:t>
            </a:r>
            <a:r>
              <a:rPr lang="en-US" altLang="en-US" sz="2000" dirty="0">
                <a:solidFill>
                  <a:srgbClr val="FF0000"/>
                </a:solidFill>
              </a:rPr>
              <a:t>computing problems </a:t>
            </a:r>
            <a:r>
              <a:rPr lang="en-US" altLang="en-US" sz="2000" dirty="0"/>
              <a:t>of users</a:t>
            </a:r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/>
              <a:t>Client-Server</a:t>
            </a:r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pPr lvl="1"/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pPr lvl="1"/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/>
              <a:t>All nodes are considered peers</a:t>
            </a:r>
          </a:p>
          <a:p>
            <a:pPr lvl="1"/>
            <a:r>
              <a:rPr lang="en-US" altLang="en-US" sz="2000" dirty="0"/>
              <a:t>Each acts as client, server, 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its functionality</a:t>
            </a:r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170" y="1212574"/>
            <a:ext cx="546088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2291137" y="3548063"/>
            <a:ext cx="5898776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  <p:pic>
        <p:nvPicPr>
          <p:cNvPr id="3" name="圖形 2" descr="電腦 以實心填滿">
            <a:extLst>
              <a:ext uri="{FF2B5EF4-FFF2-40B4-BE49-F238E27FC236}">
                <a16:creationId xmlns:a16="http://schemas.microsoft.com/office/drawing/2014/main" id="{1F75688C-A370-4114-9AB3-C48B7803D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1400" y="4972577"/>
            <a:ext cx="914400" cy="914400"/>
          </a:xfrm>
          <a:prstGeom prst="rect">
            <a:avLst/>
          </a:prstGeom>
        </p:spPr>
      </p:pic>
      <p:pic>
        <p:nvPicPr>
          <p:cNvPr id="6" name="圖形 5" descr="有點子的人 以實心填滿">
            <a:extLst>
              <a:ext uri="{FF2B5EF4-FFF2-40B4-BE49-F238E27FC236}">
                <a16:creationId xmlns:a16="http://schemas.microsoft.com/office/drawing/2014/main" id="{30A1A8DC-A3B9-4E69-966E-7E8F2F1D24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1400" y="1096221"/>
            <a:ext cx="914400" cy="91440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40D7F86-9C81-40D6-8DAD-BC309BFF3B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7902" y="2348017"/>
            <a:ext cx="1103970" cy="110397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considerably, special purpose, limited purpose OS,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real-time 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OSes</a:t>
            </a:r>
          </a:p>
          <a:p>
            <a:pPr lvl="1"/>
            <a:r>
              <a:rPr lang="en-US" altLang="en-US" sz="2400" dirty="0"/>
              <a:t>Some 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/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>
                <a:solidFill>
                  <a:srgbClr val="000000"/>
                </a:solidFill>
              </a:rPr>
              <a:t>Virtualbox</a:t>
            </a:r>
            <a:r>
              <a:rPr lang="en-US" altLang="en-US" sz="2400" dirty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/>
              <a:t>http://www.virtualbox.com) 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Used to run guest OS for exploration</a:t>
            </a: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provides a 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/>
              <a:t>OS is 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programs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    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Users of dedicated systems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/>
              <a:t> have dedicated resources but frequently use shared resources from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Mobile devices like smartphones and tablets are resource-poor, optimized for usability and battery life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Run primarily without user intervention</a:t>
            </a: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11973</TotalTime>
  <Words>4208</Words>
  <Application>Microsoft Office PowerPoint</Application>
  <PresentationFormat>如螢幕大小 (4:3)</PresentationFormat>
  <Paragraphs>526</Paragraphs>
  <Slides>80</Slides>
  <Notes>67</Notes>
  <HiddenSlides>1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80</vt:i4>
      </vt:variant>
    </vt:vector>
  </HeadingPairs>
  <TitlesOfParts>
    <vt:vector size="89" baseType="lpstr">
      <vt:lpstr>Monotype Sorts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PC Motherboard</vt:lpstr>
      <vt:lpstr>Computer-System Operation</vt:lpstr>
      <vt:lpstr>Common Functions of Interrupts</vt:lpstr>
      <vt:lpstr>Interrupt Timeline</vt:lpstr>
      <vt:lpstr>Interrupt Handling</vt:lpstr>
      <vt:lpstr>Interrupt-driven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Multitasking (Timesharing)</vt:lpstr>
      <vt:lpstr>Memory Layout for Multiprogrammed System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  <vt:lpstr>Characteristics of Various Types of Storage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Chris Wang</cp:lastModifiedBy>
  <cp:revision>305</cp:revision>
  <cp:lastPrinted>2001-06-14T13:58:17Z</cp:lastPrinted>
  <dcterms:created xsi:type="dcterms:W3CDTF">2011-01-13T23:43:38Z</dcterms:created>
  <dcterms:modified xsi:type="dcterms:W3CDTF">2025-02-24T04:46:39Z</dcterms:modified>
</cp:coreProperties>
</file>

<file path=docProps/thumbnail.jpeg>
</file>